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288" r:id="rId6"/>
    <p:sldId id="300" r:id="rId7"/>
    <p:sldId id="526" r:id="rId8"/>
    <p:sldId id="538" r:id="rId9"/>
    <p:sldId id="539" r:id="rId10"/>
    <p:sldId id="540" r:id="rId11"/>
    <p:sldId id="541" r:id="rId12"/>
    <p:sldId id="599" r:id="rId13"/>
    <p:sldId id="600" r:id="rId14"/>
    <p:sldId id="597" r:id="rId15"/>
    <p:sldId id="531" r:id="rId16"/>
    <p:sldId id="532" r:id="rId17"/>
    <p:sldId id="529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14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</pc:docChg>
  </pc:docChgLst>
  <pc:docChgLst>
    <pc:chgData name="IVA Palčić Strčić" userId="ba6dff45-8d8f-4a43-b954-a00cf4685489" providerId="ADAL" clId="{952AAA8E-5AA6-41EC-8F28-6801B003DB46}"/>
    <pc:docChg chg="modSld">
      <pc:chgData name="IVA Palčić Strčić" userId="ba6dff45-8d8f-4a43-b954-a00cf4685489" providerId="ADAL" clId="{952AAA8E-5AA6-41EC-8F28-6801B003DB46}" dt="2022-01-10T10:13:27.311" v="36" actId="20577"/>
      <pc:docMkLst>
        <pc:docMk/>
      </pc:docMkLst>
      <pc:sldChg chg="modSp">
        <pc:chgData name="IVA Palčić Strčić" userId="ba6dff45-8d8f-4a43-b954-a00cf4685489" providerId="ADAL" clId="{952AAA8E-5AA6-41EC-8F28-6801B003DB46}" dt="2022-01-10T08:54:53.816" v="5" actId="20577"/>
        <pc:sldMkLst>
          <pc:docMk/>
          <pc:sldMk cId="1167673325" sldId="300"/>
        </pc:sldMkLst>
        <pc:spChg chg="mod">
          <ac:chgData name="IVA Palčić Strčić" userId="ba6dff45-8d8f-4a43-b954-a00cf4685489" providerId="ADAL" clId="{952AAA8E-5AA6-41EC-8F28-6801B003DB46}" dt="2022-01-10T08:54:53.816" v="5" actId="20577"/>
          <ac:spMkLst>
            <pc:docMk/>
            <pc:sldMk cId="1167673325" sldId="300"/>
            <ac:spMk id="6" creationId="{FFE14C9D-F79A-42C0-87D5-7951E53F2573}"/>
          </ac:spMkLst>
        </pc:spChg>
      </pc:sldChg>
      <pc:sldChg chg="modSp">
        <pc:chgData name="IVA Palčić Strčić" userId="ba6dff45-8d8f-4a43-b954-a00cf4685489" providerId="ADAL" clId="{952AAA8E-5AA6-41EC-8F28-6801B003DB46}" dt="2022-01-10T08:57:54.392" v="10" actId="20577"/>
        <pc:sldMkLst>
          <pc:docMk/>
          <pc:sldMk cId="1624487775" sldId="541"/>
        </pc:sldMkLst>
        <pc:spChg chg="mod">
          <ac:chgData name="IVA Palčić Strčić" userId="ba6dff45-8d8f-4a43-b954-a00cf4685489" providerId="ADAL" clId="{952AAA8E-5AA6-41EC-8F28-6801B003DB46}" dt="2022-01-10T08:57:54.392" v="10" actId="20577"/>
          <ac:spMkLst>
            <pc:docMk/>
            <pc:sldMk cId="1624487775" sldId="541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952AAA8E-5AA6-41EC-8F28-6801B003DB46}" dt="2022-01-10T10:13:27.311" v="36" actId="20577"/>
        <pc:sldMkLst>
          <pc:docMk/>
          <pc:sldMk cId="2326330196" sldId="597"/>
        </pc:sldMkLst>
        <pc:spChg chg="mod">
          <ac:chgData name="IVA Palčić Strčić" userId="ba6dff45-8d8f-4a43-b954-a00cf4685489" providerId="ADAL" clId="{952AAA8E-5AA6-41EC-8F28-6801B003DB46}" dt="2022-01-10T10:13:27.311" v="36" actId="20577"/>
          <ac:spMkLst>
            <pc:docMk/>
            <pc:sldMk cId="2326330196" sldId="597"/>
            <ac:spMk id="8" creationId="{0B78B5F3-270E-478E-B825-698AC08AC61B}"/>
          </ac:spMkLst>
        </pc:spChg>
      </pc:sldChg>
      <pc:sldChg chg="modSp">
        <pc:chgData name="IVA Palčić Strčić" userId="ba6dff45-8d8f-4a43-b954-a00cf4685489" providerId="ADAL" clId="{952AAA8E-5AA6-41EC-8F28-6801B003DB46}" dt="2022-01-10T10:12:06.787" v="34" actId="1076"/>
        <pc:sldMkLst>
          <pc:docMk/>
          <pc:sldMk cId="251081978" sldId="599"/>
        </pc:sldMkLst>
        <pc:spChg chg="mod">
          <ac:chgData name="IVA Palčić Strčić" userId="ba6dff45-8d8f-4a43-b954-a00cf4685489" providerId="ADAL" clId="{952AAA8E-5AA6-41EC-8F28-6801B003DB46}" dt="2022-01-10T10:10:49" v="32" actId="20577"/>
          <ac:spMkLst>
            <pc:docMk/>
            <pc:sldMk cId="251081978" sldId="599"/>
            <ac:spMk id="10" creationId="{4B2349A6-8903-43C1-9216-2DE1B381E62F}"/>
          </ac:spMkLst>
        </pc:spChg>
        <pc:picChg chg="mod">
          <ac:chgData name="IVA Palčić Strčić" userId="ba6dff45-8d8f-4a43-b954-a00cf4685489" providerId="ADAL" clId="{952AAA8E-5AA6-41EC-8F28-6801B003DB46}" dt="2022-01-10T10:03:47.434" v="11" actId="1076"/>
          <ac:picMkLst>
            <pc:docMk/>
            <pc:sldMk cId="251081978" sldId="599"/>
            <ac:picMk id="2" creationId="{79AB126F-5218-4223-8FB3-6BD5D18FF2B3}"/>
          </ac:picMkLst>
        </pc:picChg>
        <pc:picChg chg="mod">
          <ac:chgData name="IVA Palčić Strčić" userId="ba6dff45-8d8f-4a43-b954-a00cf4685489" providerId="ADAL" clId="{952AAA8E-5AA6-41EC-8F28-6801B003DB46}" dt="2022-01-10T10:10:52.952" v="33" actId="1076"/>
          <ac:picMkLst>
            <pc:docMk/>
            <pc:sldMk cId="251081978" sldId="599"/>
            <ac:picMk id="4" creationId="{1B2619D9-4F98-4A11-8FFE-57C7EB1F529A}"/>
          </ac:picMkLst>
        </pc:picChg>
        <pc:picChg chg="mod">
          <ac:chgData name="IVA Palčić Strčić" userId="ba6dff45-8d8f-4a43-b954-a00cf4685489" providerId="ADAL" clId="{952AAA8E-5AA6-41EC-8F28-6801B003DB46}" dt="2022-01-10T10:12:06.787" v="34" actId="1076"/>
          <ac:picMkLst>
            <pc:docMk/>
            <pc:sldMk cId="251081978" sldId="599"/>
            <ac:picMk id="8" creationId="{40847B6B-5792-41D6-8F89-FC74B59722C7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5C38629-AA9E-445E-91CB-4B4BA3A2BEB7}"/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D6F7B15F-22FF-425B-B979-1D15F7CB28F4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4953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hyperlink" Target="https://www.e-sfera.hr/dodatni-digitalni-sadrzaji/b7437da4-6c10-4813-92ea-53b3186ba1b7/assets/audio/16_unit_5__lesson_1__exercise_3_5.mp3" TargetMode="External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ZCAB7Z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persurvey.com/Q09RUITYO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www.e-sfera.hr/dodatni-digitalni-sadrzaji/b7437da4-6c10-4813-92ea-53b3186ba1b7/assets/audio/16_unit_5__lesson_1__exercise_3_5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Time management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092703" y="832338"/>
            <a:ext cx="6034892" cy="6258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 </a:t>
            </a:r>
            <a:r>
              <a:rPr lang="hr-HR" sz="2000" i="1" dirty="0"/>
              <a:t>Poslušaj zvučni zapis još jednom, a potom poredaj rečenice </a:t>
            </a:r>
            <a:r>
              <a:rPr lang="pl-PL" sz="2000" i="1" dirty="0"/>
              <a:t>redoslijedom kojim se one pojavljuju u zvučnom zapisu.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https://www.e-sfera.hr/dodatni-digitalni-sadrzaji/b7437da4-6c10-4813-92ea-53b3186ba1b7/assets/audio/16_unit_5__lesson_1__exercise_3_5.mp3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65" y="0"/>
            <a:ext cx="4838873" cy="68712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647" y="259294"/>
            <a:ext cx="5740574" cy="31697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7_Time_management_SB_p_77_ex_03">
            <a:hlinkClick r:id="" action="ppaction://media"/>
            <a:extLst>
              <a:ext uri="{FF2B5EF4-FFF2-40B4-BE49-F238E27FC236}">
                <a16:creationId xmlns:a16="http://schemas.microsoft.com/office/drawing/2014/main" id="{2E852DC1-873B-4FAB-B71B-3EC9CF0916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76529" y="2194570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5C7222E-2D42-4143-B374-12885A1269B7}"/>
              </a:ext>
            </a:extLst>
          </p:cNvPr>
          <p:cNvSpPr txBox="1">
            <a:spLocks/>
          </p:cNvSpPr>
          <p:nvPr/>
        </p:nvSpPr>
        <p:spPr>
          <a:xfrm>
            <a:off x="-159317" y="299507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8C43E82-205C-45A6-9C93-B6F085765FA8}"/>
              </a:ext>
            </a:extLst>
          </p:cNvPr>
          <p:cNvSpPr txBox="1">
            <a:spLocks/>
          </p:cNvSpPr>
          <p:nvPr/>
        </p:nvSpPr>
        <p:spPr>
          <a:xfrm>
            <a:off x="-150900" y="239892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CAEF4DA-B694-437D-8D65-468D1F2F4B3D}"/>
              </a:ext>
            </a:extLst>
          </p:cNvPr>
          <p:cNvSpPr txBox="1">
            <a:spLocks/>
          </p:cNvSpPr>
          <p:nvPr/>
        </p:nvSpPr>
        <p:spPr>
          <a:xfrm>
            <a:off x="-154206" y="214140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8A677FB-661B-4D93-92C5-BE842E71B2A1}"/>
              </a:ext>
            </a:extLst>
          </p:cNvPr>
          <p:cNvSpPr txBox="1">
            <a:spLocks/>
          </p:cNvSpPr>
          <p:nvPr/>
        </p:nvSpPr>
        <p:spPr>
          <a:xfrm>
            <a:off x="-150900" y="269699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C80321F-8C3C-4976-AFF3-B68745808FFE}"/>
              </a:ext>
            </a:extLst>
          </p:cNvPr>
          <p:cNvSpPr txBox="1">
            <a:spLocks/>
          </p:cNvSpPr>
          <p:nvPr/>
        </p:nvSpPr>
        <p:spPr>
          <a:xfrm>
            <a:off x="-174356" y="121980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A62CEF3-612A-4B06-AB74-2D2252F5CFDF}"/>
              </a:ext>
            </a:extLst>
          </p:cNvPr>
          <p:cNvSpPr txBox="1">
            <a:spLocks/>
          </p:cNvSpPr>
          <p:nvPr/>
        </p:nvSpPr>
        <p:spPr>
          <a:xfrm>
            <a:off x="-174356" y="151129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4713ED-C8EA-4A13-9819-388014582143}"/>
              </a:ext>
            </a:extLst>
          </p:cNvPr>
          <p:cNvSpPr txBox="1">
            <a:spLocks/>
          </p:cNvSpPr>
          <p:nvPr/>
        </p:nvSpPr>
        <p:spPr>
          <a:xfrm>
            <a:off x="-150900" y="91856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99AF4DB0-870F-4F8A-B68A-92FB4A4F02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5182" y="4076229"/>
            <a:ext cx="4857750" cy="742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66E3D45-E7D2-4CD6-B275-AA09D523B978}"/>
              </a:ext>
            </a:extLst>
          </p:cNvPr>
          <p:cNvSpPr txBox="1">
            <a:spLocks/>
          </p:cNvSpPr>
          <p:nvPr/>
        </p:nvSpPr>
        <p:spPr>
          <a:xfrm>
            <a:off x="6092703" y="4032048"/>
            <a:ext cx="6034892" cy="6258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did Ava do, in your opinion?</a:t>
            </a:r>
            <a:r>
              <a:rPr lang="hr-HR" sz="2000" b="1" dirty="0"/>
              <a:t> </a:t>
            </a:r>
            <a:r>
              <a:rPr lang="en-US" sz="2000" b="1" dirty="0"/>
              <a:t>She had an hour to do all these things.</a:t>
            </a:r>
            <a:r>
              <a:rPr lang="hr-HR" sz="2000" b="1" dirty="0"/>
              <a:t> </a:t>
            </a:r>
            <a:r>
              <a:rPr lang="hr-HR" sz="2000" i="1" dirty="0"/>
              <a:t>Razmisli </a:t>
            </a:r>
            <a:r>
              <a:rPr lang="pl-PL" sz="2000" i="1" dirty="0"/>
              <a:t>što je Ava mogla napraviti u sat vremena.</a:t>
            </a:r>
            <a:endParaRPr lang="hr-HR" sz="2000" i="1" dirty="0"/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345BCCBB-D525-426A-97AD-4B91B60741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707" y="5531359"/>
            <a:ext cx="5610225" cy="733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6EFA3A0-2AD7-4899-8324-9C16FA768FB8}"/>
              </a:ext>
            </a:extLst>
          </p:cNvPr>
          <p:cNvSpPr txBox="1">
            <a:spLocks/>
          </p:cNvSpPr>
          <p:nvPr/>
        </p:nvSpPr>
        <p:spPr>
          <a:xfrm>
            <a:off x="6092703" y="5333310"/>
            <a:ext cx="6034892" cy="6258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similar to Ava or completely different?</a:t>
            </a:r>
            <a:r>
              <a:rPr lang="hr-HR" sz="2000" b="1" dirty="0"/>
              <a:t> </a:t>
            </a:r>
            <a:r>
              <a:rPr lang="en-US" sz="2000" b="1" dirty="0"/>
              <a:t>Share a story about you procrastinating.</a:t>
            </a:r>
            <a:r>
              <a:rPr lang="hr-HR" sz="2000" b="1" dirty="0"/>
              <a:t> </a:t>
            </a:r>
            <a:r>
              <a:rPr lang="hr-HR" sz="2000" i="1" dirty="0"/>
              <a:t>Jesi li ti sličan/slična </a:t>
            </a:r>
            <a:r>
              <a:rPr lang="hr-HR" sz="2000" i="1" dirty="0" err="1"/>
              <a:t>Avi</a:t>
            </a:r>
            <a:r>
              <a:rPr lang="hr-HR" sz="2000" i="1" dirty="0"/>
              <a:t> ili potpuno drugačiji/drugačija? Navedi primjer svog lošeg upravljanja vremenom.</a:t>
            </a:r>
          </a:p>
        </p:txBody>
      </p:sp>
    </p:spTree>
    <p:extLst>
      <p:ext uri="{BB962C8B-B14F-4D97-AF65-F5344CB8AC3E}">
        <p14:creationId xmlns:p14="http://schemas.microsoft.com/office/powerpoint/2010/main" val="15805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5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build="p"/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84"/>
            <a:ext cx="4828264" cy="685321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485" y="522014"/>
            <a:ext cx="6750911" cy="47543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7135250" y="128954"/>
            <a:ext cx="5042254" cy="6126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Kad kažete da nešto radite </a:t>
            </a:r>
            <a:r>
              <a:rPr lang="hr-HR" sz="1900" b="1" i="1" dirty="0" err="1"/>
              <a:t>around-the</a:t>
            </a:r>
            <a:r>
              <a:rPr lang="hr-HR" sz="1900" b="1" i="1" dirty="0"/>
              <a:t> </a:t>
            </a:r>
            <a:r>
              <a:rPr lang="hr-HR" sz="1900" b="1" i="1" dirty="0" err="1"/>
              <a:t>clock</a:t>
            </a:r>
            <a:r>
              <a:rPr lang="hr-HR" sz="1900" b="1" i="1" dirty="0"/>
              <a:t> </a:t>
            </a:r>
            <a:r>
              <a:rPr lang="hr-HR" sz="1900" i="1" dirty="0"/>
              <a:t>to zapravo znači da se time bavite danju i noću, bez prestanka.</a:t>
            </a:r>
          </a:p>
          <a:p>
            <a:pPr marL="0" indent="0">
              <a:buNone/>
            </a:pPr>
            <a:r>
              <a:rPr lang="hr-HR" sz="1900" i="1" dirty="0"/>
              <a:t>Kad kažete da je nešto </a:t>
            </a:r>
            <a:r>
              <a:rPr lang="hr-HR" sz="1900" b="1" i="1" dirty="0"/>
              <a:t>for </a:t>
            </a:r>
            <a:r>
              <a:rPr lang="hr-HR" sz="1900" b="1" i="1" dirty="0" err="1"/>
              <a:t>the</a:t>
            </a:r>
            <a:r>
              <a:rPr lang="hr-HR" sz="1900" b="1" i="1" dirty="0"/>
              <a:t> time </a:t>
            </a:r>
            <a:r>
              <a:rPr lang="hr-HR" sz="1900" b="1" i="1" dirty="0" err="1"/>
              <a:t>being</a:t>
            </a:r>
            <a:r>
              <a:rPr lang="hr-HR" sz="1900" i="1" dirty="0"/>
              <a:t> zapravo kažete da je to tako u ovom trenutku, za sad.</a:t>
            </a:r>
          </a:p>
          <a:p>
            <a:pPr marL="0" indent="0">
              <a:buNone/>
            </a:pPr>
            <a:r>
              <a:rPr lang="hr-HR" sz="1900" i="1" dirty="0"/>
              <a:t>Kad kažeš nešto radiš dok čekaš nekoga ili nešto ti zapravo ubijaš dosadu tj. </a:t>
            </a:r>
            <a:r>
              <a:rPr lang="hr-HR" sz="1900" b="1" i="1" dirty="0" err="1"/>
              <a:t>killing</a:t>
            </a:r>
            <a:r>
              <a:rPr lang="hr-HR" sz="1900" b="1" i="1" dirty="0"/>
              <a:t> time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r>
              <a:rPr lang="hr-HR" sz="1900" i="1" dirty="0"/>
              <a:t>Izraz </a:t>
            </a:r>
            <a:r>
              <a:rPr lang="hr-HR" sz="1900" b="1" i="1" dirty="0" err="1"/>
              <a:t>have</a:t>
            </a:r>
            <a:r>
              <a:rPr lang="hr-HR" sz="1900" b="1" i="1" dirty="0"/>
              <a:t> </a:t>
            </a:r>
            <a:r>
              <a:rPr lang="hr-HR" sz="1900" b="1" i="1" dirty="0" err="1"/>
              <a:t>lost</a:t>
            </a:r>
            <a:r>
              <a:rPr lang="hr-HR" sz="1900" b="1" i="1" dirty="0"/>
              <a:t> </a:t>
            </a:r>
            <a:r>
              <a:rPr lang="hr-HR" sz="1900" b="1" i="1" dirty="0" err="1"/>
              <a:t>track</a:t>
            </a:r>
            <a:r>
              <a:rPr lang="hr-HR" sz="1900" b="1" i="1" dirty="0"/>
              <a:t> </a:t>
            </a:r>
            <a:r>
              <a:rPr lang="hr-HR" sz="1900" b="1" i="1" dirty="0" err="1"/>
              <a:t>of</a:t>
            </a:r>
            <a:r>
              <a:rPr lang="hr-HR" sz="1900" b="1" i="1" dirty="0"/>
              <a:t> time</a:t>
            </a:r>
            <a:r>
              <a:rPr lang="hr-HR" sz="1900" i="1" dirty="0"/>
              <a:t> koristiš kada si izgubio pojam o vremenu i nisi svjestan koliko je zapravo vremena već prošlo.</a:t>
            </a:r>
          </a:p>
          <a:p>
            <a:pPr marL="0" indent="0">
              <a:buNone/>
            </a:pPr>
            <a:r>
              <a:rPr lang="hr-HR" sz="1900" i="1" dirty="0"/>
              <a:t>Kad želiš reći da vrijeme liječi sve rane i želiš utješiti nekoga koristi ćeš izraz </a:t>
            </a:r>
            <a:r>
              <a:rPr lang="hr-HR" sz="1900" b="1" i="1" dirty="0"/>
              <a:t>time </a:t>
            </a:r>
            <a:r>
              <a:rPr lang="hr-HR" sz="1900" b="1" i="1" dirty="0" err="1"/>
              <a:t>heals</a:t>
            </a:r>
            <a:r>
              <a:rPr lang="hr-HR" sz="1900" b="1" i="1" dirty="0"/>
              <a:t> </a:t>
            </a:r>
            <a:r>
              <a:rPr lang="hr-HR" sz="1900" b="1" i="1" dirty="0" err="1"/>
              <a:t>all</a:t>
            </a:r>
            <a:r>
              <a:rPr lang="hr-HR" sz="1900" b="1" i="1" dirty="0"/>
              <a:t> </a:t>
            </a:r>
            <a:r>
              <a:rPr lang="hr-HR" sz="1900" b="1" i="1" dirty="0" err="1"/>
              <a:t>wounds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r>
              <a:rPr lang="hr-HR" sz="1900" i="1" dirty="0"/>
              <a:t>Kad vrijeme brzo prođe, tj. proleti koristiš izraz  </a:t>
            </a:r>
            <a:r>
              <a:rPr lang="hr-HR" sz="1900" b="1" i="1" dirty="0"/>
              <a:t>time </a:t>
            </a:r>
            <a:r>
              <a:rPr lang="hr-HR" sz="1900" b="1" i="1" dirty="0" err="1"/>
              <a:t>flies</a:t>
            </a:r>
            <a:r>
              <a:rPr lang="hr-HR" sz="1900" b="1" i="1" dirty="0"/>
              <a:t>.</a:t>
            </a:r>
            <a:r>
              <a:rPr lang="hr-HR" sz="1900" i="1" dirty="0"/>
              <a:t> </a:t>
            </a:r>
          </a:p>
          <a:p>
            <a:pPr marL="0" indent="0">
              <a:buNone/>
            </a:pPr>
            <a:r>
              <a:rPr lang="hr-HR" sz="1900" i="1" dirty="0"/>
              <a:t>Kad želimo reći da moramo pričekati da vidimo što će se dogoditi tj. koje će biti posljedice naših radnji koristimo izraz </a:t>
            </a:r>
            <a:r>
              <a:rPr lang="hr-HR" sz="1900" b="1" i="1" dirty="0" err="1"/>
              <a:t>only</a:t>
            </a:r>
            <a:r>
              <a:rPr lang="hr-HR" sz="1900" b="1" i="1" dirty="0"/>
              <a:t> time </a:t>
            </a:r>
            <a:r>
              <a:rPr lang="hr-HR" sz="1900" b="1" i="1" dirty="0" err="1"/>
              <a:t>will</a:t>
            </a:r>
            <a:r>
              <a:rPr lang="hr-HR" sz="1900" b="1" i="1" dirty="0"/>
              <a:t> </a:t>
            </a:r>
            <a:r>
              <a:rPr lang="hr-HR" sz="1900" b="1" i="1" dirty="0" err="1"/>
              <a:t>tell</a:t>
            </a:r>
            <a:r>
              <a:rPr lang="hr-HR" sz="1900" i="1" dirty="0"/>
              <a:t>.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4402CE-822A-442C-B83E-CA1290C43850}"/>
              </a:ext>
            </a:extLst>
          </p:cNvPr>
          <p:cNvSpPr txBox="1">
            <a:spLocks/>
          </p:cNvSpPr>
          <p:nvPr/>
        </p:nvSpPr>
        <p:spPr>
          <a:xfrm>
            <a:off x="4929118" y="5896708"/>
            <a:ext cx="7225676" cy="1241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https://www.bookwidgets.com/play/ZCAB7ZT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32633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9" y="-976"/>
            <a:ext cx="4835482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650" y="155863"/>
            <a:ext cx="8407191" cy="65462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674882" y="1582615"/>
            <a:ext cx="3517118" cy="49007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and fill in the gaps with the expressions about time.</a:t>
            </a:r>
            <a:r>
              <a:rPr lang="hr-HR" sz="2000" b="1" dirty="0"/>
              <a:t> </a:t>
            </a:r>
            <a:r>
              <a:rPr lang="hr-HR" sz="2000" i="1" dirty="0"/>
              <a:t>Ispravno pridruži prvi dio ostatku frazema te ih potom ispravno prema kontekstu uvrsti u zadane rečenice.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EDF74B3-ADA3-4BBC-A2FB-B13FB8E21A55}"/>
              </a:ext>
            </a:extLst>
          </p:cNvPr>
          <p:cNvSpPr txBox="1">
            <a:spLocks/>
          </p:cNvSpPr>
          <p:nvPr/>
        </p:nvSpPr>
        <p:spPr>
          <a:xfrm>
            <a:off x="3697476" y="182464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9B31CD7-6ACD-44AC-AA7E-8199B6742262}"/>
              </a:ext>
            </a:extLst>
          </p:cNvPr>
          <p:cNvSpPr txBox="1">
            <a:spLocks/>
          </p:cNvSpPr>
          <p:nvPr/>
        </p:nvSpPr>
        <p:spPr>
          <a:xfrm>
            <a:off x="3697476" y="247245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1A7ADFA-4404-4D69-A159-A90B371D734C}"/>
              </a:ext>
            </a:extLst>
          </p:cNvPr>
          <p:cNvSpPr txBox="1">
            <a:spLocks/>
          </p:cNvSpPr>
          <p:nvPr/>
        </p:nvSpPr>
        <p:spPr>
          <a:xfrm>
            <a:off x="3697476" y="120089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5DA8EA8-C5F8-40E1-A012-B01BB606ABD8}"/>
              </a:ext>
            </a:extLst>
          </p:cNvPr>
          <p:cNvSpPr txBox="1">
            <a:spLocks/>
          </p:cNvSpPr>
          <p:nvPr/>
        </p:nvSpPr>
        <p:spPr>
          <a:xfrm>
            <a:off x="3697476" y="90302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6C70A27-4AFD-45C1-88BC-A6665D356969}"/>
              </a:ext>
            </a:extLst>
          </p:cNvPr>
          <p:cNvSpPr txBox="1">
            <a:spLocks/>
          </p:cNvSpPr>
          <p:nvPr/>
        </p:nvSpPr>
        <p:spPr>
          <a:xfrm>
            <a:off x="3697476" y="280069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6453641E-5E45-4F73-B530-EBBB9163AC58}"/>
              </a:ext>
            </a:extLst>
          </p:cNvPr>
          <p:cNvSpPr txBox="1">
            <a:spLocks/>
          </p:cNvSpPr>
          <p:nvPr/>
        </p:nvSpPr>
        <p:spPr>
          <a:xfrm>
            <a:off x="3697476" y="153579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6C430CC-BD2A-4559-BB1C-51E17E40E192}"/>
              </a:ext>
            </a:extLst>
          </p:cNvPr>
          <p:cNvSpPr txBox="1">
            <a:spLocks/>
          </p:cNvSpPr>
          <p:nvPr/>
        </p:nvSpPr>
        <p:spPr>
          <a:xfrm>
            <a:off x="3684594" y="57478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32D623AD-7DF4-4AB8-A3B2-35D406F2E9D3}"/>
              </a:ext>
            </a:extLst>
          </p:cNvPr>
          <p:cNvSpPr txBox="1">
            <a:spLocks/>
          </p:cNvSpPr>
          <p:nvPr/>
        </p:nvSpPr>
        <p:spPr>
          <a:xfrm>
            <a:off x="3697476" y="216203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26484515-7996-4C7E-8553-F6BCCE66E60D}"/>
              </a:ext>
            </a:extLst>
          </p:cNvPr>
          <p:cNvSpPr txBox="1">
            <a:spLocks/>
          </p:cNvSpPr>
          <p:nvPr/>
        </p:nvSpPr>
        <p:spPr>
          <a:xfrm>
            <a:off x="1323244" y="3356878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let time </a:t>
            </a:r>
            <a:r>
              <a:rPr lang="hr-HR" sz="1800" i="1" dirty="0" err="1">
                <a:solidFill>
                  <a:srgbClr val="FF0000"/>
                </a:solidFill>
              </a:rPr>
              <a:t>fly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3B8ECB3-F906-422C-B782-0E9AACFC1A2F}"/>
              </a:ext>
            </a:extLst>
          </p:cNvPr>
          <p:cNvSpPr txBox="1">
            <a:spLocks/>
          </p:cNvSpPr>
          <p:nvPr/>
        </p:nvSpPr>
        <p:spPr>
          <a:xfrm>
            <a:off x="340739" y="3614397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a </a:t>
            </a:r>
            <a:r>
              <a:rPr lang="hr-HR" sz="1400" i="1" dirty="0" err="1">
                <a:solidFill>
                  <a:srgbClr val="FF0000"/>
                </a:solidFill>
              </a:rPr>
              <a:t>lot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of</a:t>
            </a:r>
            <a:r>
              <a:rPr lang="hr-HR" sz="1400" i="1" dirty="0">
                <a:solidFill>
                  <a:srgbClr val="FF0000"/>
                </a:solidFill>
              </a:rPr>
              <a:t> time </a:t>
            </a:r>
            <a:br>
              <a:rPr lang="hr-HR" sz="1400" i="1" dirty="0">
                <a:solidFill>
                  <a:srgbClr val="FF0000"/>
                </a:solidFill>
              </a:rPr>
            </a:br>
            <a:r>
              <a:rPr lang="hr-HR" sz="1400" i="1" dirty="0">
                <a:solidFill>
                  <a:srgbClr val="FF0000"/>
                </a:solidFill>
              </a:rPr>
              <a:t>at </a:t>
            </a:r>
            <a:r>
              <a:rPr lang="hr-HR" sz="1400" i="1" dirty="0" err="1">
                <a:solidFill>
                  <a:srgbClr val="FF0000"/>
                </a:solidFill>
              </a:rPr>
              <a:t>your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disposal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F18CF57-68D0-422F-9BF8-39B3A7412ED7}"/>
              </a:ext>
            </a:extLst>
          </p:cNvPr>
          <p:cNvSpPr txBox="1">
            <a:spLocks/>
          </p:cNvSpPr>
          <p:nvPr/>
        </p:nvSpPr>
        <p:spPr>
          <a:xfrm>
            <a:off x="4354277" y="3955154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real</a:t>
            </a:r>
            <a:r>
              <a:rPr lang="hr-HR" sz="1800" i="1" dirty="0">
                <a:solidFill>
                  <a:srgbClr val="FF0000"/>
                </a:solidFill>
              </a:rPr>
              <a:t> time </a:t>
            </a:r>
            <a:r>
              <a:rPr lang="hr-HR" sz="1800" i="1" dirty="0" err="1">
                <a:solidFill>
                  <a:srgbClr val="FF0000"/>
                </a:solidFill>
              </a:rPr>
              <a:t>saver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9F2BE5B-FF16-4D95-83B0-AD4E18E56491}"/>
              </a:ext>
            </a:extLst>
          </p:cNvPr>
          <p:cNvSpPr txBox="1">
            <a:spLocks/>
          </p:cNvSpPr>
          <p:nvPr/>
        </p:nvSpPr>
        <p:spPr>
          <a:xfrm>
            <a:off x="3227969" y="4566872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Time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09463B8C-4A00-4CE9-82C0-7F9ABBD0FE0D}"/>
              </a:ext>
            </a:extLst>
          </p:cNvPr>
          <p:cNvSpPr txBox="1">
            <a:spLocks/>
          </p:cNvSpPr>
          <p:nvPr/>
        </p:nvSpPr>
        <p:spPr>
          <a:xfrm>
            <a:off x="4066673" y="4851609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use </a:t>
            </a:r>
            <a:r>
              <a:rPr lang="hr-HR" sz="1800" i="1" dirty="0" err="1">
                <a:solidFill>
                  <a:srgbClr val="FF0000"/>
                </a:solidFill>
              </a:rPr>
              <a:t>our</a:t>
            </a:r>
            <a:r>
              <a:rPr lang="hr-HR" sz="1800" i="1" dirty="0">
                <a:solidFill>
                  <a:srgbClr val="FF0000"/>
                </a:solidFill>
              </a:rPr>
              <a:t> time </a:t>
            </a:r>
            <a:r>
              <a:rPr lang="hr-HR" sz="1800" i="1" dirty="0" err="1">
                <a:solidFill>
                  <a:srgbClr val="FF0000"/>
                </a:solidFill>
              </a:rPr>
              <a:t>well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51D868FD-6781-40B9-9F5F-6C2C2A07C3B0}"/>
              </a:ext>
            </a:extLst>
          </p:cNvPr>
          <p:cNvSpPr txBox="1">
            <a:spLocks/>
          </p:cNvSpPr>
          <p:nvPr/>
        </p:nvSpPr>
        <p:spPr>
          <a:xfrm>
            <a:off x="-30483" y="5450597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From</a:t>
            </a:r>
            <a:r>
              <a:rPr lang="hr-HR" sz="1800" i="1" dirty="0">
                <a:solidFill>
                  <a:srgbClr val="FF0000"/>
                </a:solidFill>
              </a:rPr>
              <a:t> time to time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6A78301-DD9C-4296-833B-E01C1AF68502}"/>
              </a:ext>
            </a:extLst>
          </p:cNvPr>
          <p:cNvSpPr txBox="1">
            <a:spLocks/>
          </p:cNvSpPr>
          <p:nvPr/>
        </p:nvSpPr>
        <p:spPr>
          <a:xfrm>
            <a:off x="6316349" y="5735334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let time </a:t>
            </a:r>
            <a:r>
              <a:rPr lang="hr-HR" sz="1800" i="1" dirty="0" err="1">
                <a:solidFill>
                  <a:srgbClr val="FF0000"/>
                </a:solidFill>
              </a:rPr>
              <a:t>heal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 err="1">
                <a:solidFill>
                  <a:srgbClr val="FF0000"/>
                </a:solidFill>
              </a:rPr>
              <a:t>wounds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6BB9A2AA-8751-47AB-9394-6B813C9D82D4}"/>
              </a:ext>
            </a:extLst>
          </p:cNvPr>
          <p:cNvSpPr txBox="1">
            <a:spLocks/>
          </p:cNvSpPr>
          <p:nvPr/>
        </p:nvSpPr>
        <p:spPr>
          <a:xfrm>
            <a:off x="-42515" y="6361005"/>
            <a:ext cx="27434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For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time </a:t>
            </a:r>
            <a:r>
              <a:rPr lang="hr-HR" sz="1800" i="1" dirty="0" err="1">
                <a:solidFill>
                  <a:srgbClr val="FF0000"/>
                </a:solidFill>
              </a:rPr>
              <a:t>being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84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93"/>
            <a:ext cx="4836341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120317"/>
            <a:ext cx="7300037" cy="7345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en-US" sz="2000" b="1" dirty="0"/>
              <a:t> below.</a:t>
            </a:r>
            <a:br>
              <a:rPr lang="hr-HR" sz="2000" b="1" dirty="0"/>
            </a:br>
            <a:r>
              <a:rPr lang="hr-HR" sz="2000" i="1" dirty="0"/>
              <a:t>Dovrši rečenice ponuđenim riječima.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334" y="883099"/>
            <a:ext cx="11051332" cy="54055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F3E3B94-F000-48ED-8245-DA680A4B6E98}"/>
              </a:ext>
            </a:extLst>
          </p:cNvPr>
          <p:cNvSpPr txBox="1">
            <a:spLocks/>
          </p:cNvSpPr>
          <p:nvPr/>
        </p:nvSpPr>
        <p:spPr>
          <a:xfrm>
            <a:off x="1467853" y="2240334"/>
            <a:ext cx="19852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now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1145F7B-E2FD-42D9-95F1-F30EAB3CADF0}"/>
              </a:ext>
            </a:extLst>
          </p:cNvPr>
          <p:cNvSpPr txBox="1">
            <a:spLocks/>
          </p:cNvSpPr>
          <p:nvPr/>
        </p:nvSpPr>
        <p:spPr>
          <a:xfrm>
            <a:off x="5606717" y="2649408"/>
            <a:ext cx="16362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overwhelmed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89DD185-2DA3-440E-A89B-7119390951C9}"/>
              </a:ext>
            </a:extLst>
          </p:cNvPr>
          <p:cNvSpPr txBox="1">
            <a:spLocks/>
          </p:cNvSpPr>
          <p:nvPr/>
        </p:nvSpPr>
        <p:spPr>
          <a:xfrm>
            <a:off x="8664589" y="267115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energy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F2AC193-B364-4983-BBB7-0756C93F46FE}"/>
              </a:ext>
            </a:extLst>
          </p:cNvPr>
          <p:cNvSpPr txBox="1">
            <a:spLocks/>
          </p:cNvSpPr>
          <p:nvPr/>
        </p:nvSpPr>
        <p:spPr>
          <a:xfrm>
            <a:off x="4117137" y="342790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off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E4E533C-5841-4B64-8925-0EAEC0D807CF}"/>
              </a:ext>
            </a:extLst>
          </p:cNvPr>
          <p:cNvSpPr txBox="1">
            <a:spLocks/>
          </p:cNvSpPr>
          <p:nvPr/>
        </p:nvSpPr>
        <p:spPr>
          <a:xfrm>
            <a:off x="5511391" y="385590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organised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3728A50-5098-44D7-9251-4B3F06438854}"/>
              </a:ext>
            </a:extLst>
          </p:cNvPr>
          <p:cNvSpPr txBox="1">
            <a:spLocks/>
          </p:cNvSpPr>
          <p:nvPr/>
        </p:nvSpPr>
        <p:spPr>
          <a:xfrm>
            <a:off x="1128632" y="424042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invest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8F7ABBB-954D-45C4-805B-581098DC85F8}"/>
              </a:ext>
            </a:extLst>
          </p:cNvPr>
          <p:cNvSpPr txBox="1">
            <a:spLocks/>
          </p:cNvSpPr>
          <p:nvPr/>
        </p:nvSpPr>
        <p:spPr>
          <a:xfrm>
            <a:off x="8506757" y="424042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meantime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E0C5EB8-1600-4925-9EA7-73E23F75F309}"/>
              </a:ext>
            </a:extLst>
          </p:cNvPr>
          <p:cNvSpPr txBox="1">
            <a:spLocks/>
          </p:cNvSpPr>
          <p:nvPr/>
        </p:nvSpPr>
        <p:spPr>
          <a:xfrm>
            <a:off x="5104257" y="462266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track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77E0120-6893-4F6C-9CE5-DBA6A45592DB}"/>
              </a:ext>
            </a:extLst>
          </p:cNvPr>
          <p:cNvSpPr txBox="1">
            <a:spLocks/>
          </p:cNvSpPr>
          <p:nvPr/>
        </p:nvSpPr>
        <p:spPr>
          <a:xfrm>
            <a:off x="2418170" y="500701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value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0CEADB2-456E-4D2B-A72D-F2172C736F57}"/>
              </a:ext>
            </a:extLst>
          </p:cNvPr>
          <p:cNvSpPr txBox="1">
            <a:spLocks/>
          </p:cNvSpPr>
          <p:nvPr/>
        </p:nvSpPr>
        <p:spPr>
          <a:xfrm>
            <a:off x="3472368" y="540092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tempted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2F15958-BBC6-4A37-B0C6-8884E1D6C178}"/>
              </a:ext>
            </a:extLst>
          </p:cNvPr>
          <p:cNvSpPr txBox="1">
            <a:spLocks/>
          </p:cNvSpPr>
          <p:nvPr/>
        </p:nvSpPr>
        <p:spPr>
          <a:xfrm>
            <a:off x="1376582" y="580705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per</a:t>
            </a:r>
          </a:p>
        </p:txBody>
      </p:sp>
    </p:spTree>
    <p:extLst>
      <p:ext uri="{BB962C8B-B14F-4D97-AF65-F5344CB8AC3E}">
        <p14:creationId xmlns:p14="http://schemas.microsoft.com/office/powerpoint/2010/main" val="111141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60" y="-3858"/>
            <a:ext cx="4834706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08495" y="1159764"/>
            <a:ext cx="4332443" cy="5987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Razmisli i zapiši ciljeve za sljedeća dva mjeseca, načine na koje bi ih sami mogli potkopati, navike koje trebate mijenjati i točne korake koje trebate poduzeti.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0818" y="196776"/>
            <a:ext cx="6902618" cy="69026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96DF397-E439-42B6-B3CA-2C13FB17E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144" y="3427071"/>
            <a:ext cx="4819650" cy="11525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E2EB677E-035D-4BAA-ACF0-E65915F82256}"/>
              </a:ext>
            </a:extLst>
          </p:cNvPr>
          <p:cNvSpPr txBox="1">
            <a:spLocks/>
          </p:cNvSpPr>
          <p:nvPr/>
        </p:nvSpPr>
        <p:spPr>
          <a:xfrm>
            <a:off x="7808494" y="4772526"/>
            <a:ext cx="4332443" cy="6606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Try sticking to your plan for two weeks.</a:t>
            </a:r>
            <a:r>
              <a:rPr lang="hr-HR" sz="2000" b="1" dirty="0"/>
              <a:t> </a:t>
            </a:r>
            <a:r>
              <a:rPr lang="en-US" sz="2000" b="1" dirty="0"/>
              <a:t>Then come back and see if you have</a:t>
            </a:r>
            <a:r>
              <a:rPr lang="hr-HR" sz="2000" b="1" dirty="0"/>
              <a:t> </a:t>
            </a:r>
            <a:r>
              <a:rPr lang="en-US" sz="2000" b="1" dirty="0"/>
              <a:t>managed to do everything.</a:t>
            </a:r>
            <a:br>
              <a:rPr lang="hr-HR" sz="2000" b="1" dirty="0"/>
            </a:br>
            <a:r>
              <a:rPr lang="hr-HR" sz="2000" i="1" dirty="0"/>
              <a:t>Pokušaj se držati zacrtanog plana dva tjedna, a potom provjeri koliko si odstupio od zacrtanog. </a:t>
            </a:r>
          </a:p>
        </p:txBody>
      </p:sp>
    </p:spTree>
    <p:extLst>
      <p:ext uri="{BB962C8B-B14F-4D97-AF65-F5344CB8AC3E}">
        <p14:creationId xmlns:p14="http://schemas.microsoft.com/office/powerpoint/2010/main" val="1406669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2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8843" y="756895"/>
            <a:ext cx="3788241" cy="535987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i četvrtu temu, danas krećemo na UNIT 5, petu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74. i 75.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TICK TOCK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4279" y="753807"/>
            <a:ext cx="3755496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524000"/>
            <a:ext cx="6620822" cy="4999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ponovit ćeš i proširiti znanje o izražavanju budućnosti, formiranju riječi i </a:t>
            </a:r>
            <a:r>
              <a:rPr lang="hr-HR" sz="2000" i="1" dirty="0" err="1"/>
              <a:t>frazalnim</a:t>
            </a:r>
            <a:r>
              <a:rPr lang="hr-HR" sz="2000" i="1" dirty="0"/>
              <a:t> glagolima.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uz vrijeme, pridjeve koji opisuju karakter i zanimanja. </a:t>
            </a:r>
          </a:p>
          <a:p>
            <a:pPr marL="0" lvl="0" indent="0" algn="ctr">
              <a:buNone/>
            </a:pPr>
            <a:r>
              <a:rPr lang="hr-HR" sz="2000" i="1" dirty="0"/>
              <a:t>Slušat ćeš i čitati o lošem upravljanju slobodnim vremenom. Čitat ćeš i razgovarati o raznim zanimanjima. Slušat ćeš debate. Davat ćeš argumente kako bi izrazio svoje mišljenje te ćeš napisati svoj životopis.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komunikaciji i pristojnim raspravama te ćeš isto tako promišljati o fizici i vremenu.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3373" y="767365"/>
            <a:ext cx="3725552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8646" y="-36279"/>
            <a:ext cx="4825042" cy="689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2" y="-35169"/>
            <a:ext cx="4821200" cy="687116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3582" y="2540474"/>
            <a:ext cx="7039865" cy="17770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2" y="937846"/>
            <a:ext cx="7371638" cy="5545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Solve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riddle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en-US" sz="2000" b="1" dirty="0"/>
              <a:t>You can use it or lose it, you can spend it or kill it, you can</a:t>
            </a:r>
            <a:r>
              <a:rPr lang="hr-HR" sz="2000" b="1" dirty="0"/>
              <a:t> </a:t>
            </a:r>
            <a:r>
              <a:rPr lang="en-US" sz="2000" b="1" dirty="0"/>
              <a:t>let it fly, or let it heal your wounds. Nobody knows what it</a:t>
            </a:r>
            <a:r>
              <a:rPr lang="hr-HR" sz="2000" b="1" dirty="0"/>
              <a:t> </a:t>
            </a:r>
            <a:r>
              <a:rPr lang="en-US" sz="2000" b="1" dirty="0"/>
              <a:t>really is, and how much of it we have at our disposal, but</a:t>
            </a:r>
            <a:r>
              <a:rPr lang="hr-HR" sz="2000" b="1" dirty="0"/>
              <a:t> </a:t>
            </a:r>
            <a:r>
              <a:rPr lang="en-US" sz="2000" b="1" dirty="0"/>
              <a:t>we all know that we need to use it the best we can.</a:t>
            </a:r>
            <a:r>
              <a:rPr lang="hr-HR" sz="2000" b="1" dirty="0"/>
              <a:t> </a:t>
            </a:r>
            <a:r>
              <a:rPr lang="hr-HR" sz="2000" i="1" dirty="0"/>
              <a:t>Riješi zagonetku. Što je to?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26146" y="5451231"/>
            <a:ext cx="7362961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IT’S TIME.</a:t>
            </a:r>
            <a:br>
              <a:rPr lang="hr-HR" sz="2000" b="1" dirty="0"/>
            </a:br>
            <a:r>
              <a:rPr lang="hr-HR" sz="2000" i="1" dirty="0"/>
              <a:t>To je VRIJEME!</a:t>
            </a:r>
          </a:p>
        </p:txBody>
      </p:sp>
    </p:spTree>
    <p:extLst>
      <p:ext uri="{BB962C8B-B14F-4D97-AF65-F5344CB8AC3E}">
        <p14:creationId xmlns:p14="http://schemas.microsoft.com/office/powerpoint/2010/main" val="276281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" y="-70339"/>
            <a:ext cx="4876162" cy="695178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8635" y="0"/>
            <a:ext cx="7328142" cy="7302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these are the biggest time consumers? You can also add your thoughts.</a:t>
            </a:r>
            <a:r>
              <a:rPr lang="hr-HR" sz="2000" b="1" dirty="0"/>
              <a:t> </a:t>
            </a:r>
            <a:r>
              <a:rPr lang="hr-HR" sz="2000" i="1" dirty="0"/>
              <a:t>Što od navedenog po tvom mišljenju oduzima najviše vremena? Dodaj i svoje ideje!</a:t>
            </a:r>
            <a:br>
              <a:rPr lang="hr-HR" sz="2000" b="1" dirty="0"/>
            </a:b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2614" y="844061"/>
            <a:ext cx="5968723" cy="5931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37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71" y="-61174"/>
            <a:ext cx="4851305" cy="69191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-7794"/>
            <a:ext cx="7315354" cy="7309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do? Here are </a:t>
            </a:r>
            <a:r>
              <a:rPr lang="hr-HR" sz="2000" b="1" dirty="0" err="1"/>
              <a:t>seven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consume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time </a:t>
            </a:r>
            <a:r>
              <a:rPr lang="hr-HR" sz="2000" b="1" dirty="0" err="1"/>
              <a:t>during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day</a:t>
            </a:r>
            <a:r>
              <a:rPr lang="hr-HR" sz="2000" b="1" dirty="0"/>
              <a:t>. </a:t>
            </a:r>
            <a:r>
              <a:rPr lang="hr-HR" sz="2000" i="1" dirty="0"/>
              <a:t>Pročitaj tekst. Što od navedenog ti radiš? Ovo je 7 stvari koje su „gutači vremena”.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9385" y="1030435"/>
            <a:ext cx="9006708" cy="5619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195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969" y="-12799"/>
            <a:ext cx="4834706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85664"/>
            <a:ext cx="7317201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How helpful is this article?</a:t>
            </a:r>
            <a:r>
              <a:rPr lang="hr-HR" sz="2000" b="1" dirty="0"/>
              <a:t> </a:t>
            </a:r>
            <a:r>
              <a:rPr lang="en-US" sz="2000" b="1" dirty="0"/>
              <a:t>Which of these things cannot be changed? Explain why.</a:t>
            </a:r>
            <a:r>
              <a:rPr lang="hr-HR" sz="2000" b="1" dirty="0"/>
              <a:t> </a:t>
            </a:r>
            <a:r>
              <a:rPr lang="hr-HR" sz="2000" i="1" dirty="0"/>
              <a:t>Pročitaj tekst još jednom i razmisli koliko je ovaj članak koristan. Što od navedenog ne možemo promijeniti i zašto?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1691" y="1761821"/>
            <a:ext cx="7834401" cy="48877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9788" y="1539164"/>
            <a:ext cx="6641433" cy="7934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6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" y="-56337"/>
            <a:ext cx="4876162" cy="692378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8635" y="0"/>
            <a:ext cx="7328142" cy="77723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these questions apply to you? </a:t>
            </a:r>
            <a:r>
              <a:rPr lang="hr-HR" sz="2000" b="1" dirty="0" err="1"/>
              <a:t>Choose</a:t>
            </a:r>
            <a:r>
              <a:rPr lang="en-US" sz="2000" b="1" dirty="0"/>
              <a:t> the appropriate number from 0 to 4.</a:t>
            </a:r>
            <a:r>
              <a:rPr lang="hr-HR" sz="2000" b="1" dirty="0"/>
              <a:t> (</a:t>
            </a:r>
            <a:r>
              <a:rPr lang="en-US" sz="2000" b="1" dirty="0"/>
              <a:t>0</a:t>
            </a:r>
            <a:r>
              <a:rPr lang="hr-HR" sz="2000" b="1" dirty="0"/>
              <a:t> </a:t>
            </a:r>
            <a:r>
              <a:rPr lang="en-US" sz="2000" b="1" dirty="0"/>
              <a:t>=</a:t>
            </a:r>
            <a:r>
              <a:rPr lang="hr-HR" sz="2000" b="1" dirty="0"/>
              <a:t> </a:t>
            </a:r>
            <a:r>
              <a:rPr lang="en-US" sz="2000" b="1" dirty="0"/>
              <a:t>never; 1</a:t>
            </a:r>
            <a:r>
              <a:rPr lang="hr-HR" sz="2000" b="1" dirty="0"/>
              <a:t> </a:t>
            </a:r>
            <a:r>
              <a:rPr lang="en-US" sz="2000" b="1" dirty="0"/>
              <a:t>= rarely; 2</a:t>
            </a:r>
            <a:r>
              <a:rPr lang="hr-HR" sz="2000" b="1" dirty="0"/>
              <a:t> </a:t>
            </a:r>
            <a:r>
              <a:rPr lang="en-US" sz="2000" b="1" dirty="0"/>
              <a:t>=</a:t>
            </a:r>
            <a:r>
              <a:rPr lang="hr-HR" sz="2000" b="1" dirty="0"/>
              <a:t> </a:t>
            </a:r>
            <a:r>
              <a:rPr lang="en-US" sz="2000" b="1" dirty="0"/>
              <a:t>sometimes; 3</a:t>
            </a:r>
            <a:r>
              <a:rPr lang="hr-HR" sz="2000" b="1" dirty="0"/>
              <a:t> </a:t>
            </a:r>
            <a:r>
              <a:rPr lang="en-US" sz="2000" b="1" dirty="0"/>
              <a:t>=</a:t>
            </a:r>
            <a:r>
              <a:rPr lang="hr-HR" sz="2000" b="1" dirty="0"/>
              <a:t> </a:t>
            </a:r>
            <a:r>
              <a:rPr lang="en-US" sz="2000" b="1" dirty="0"/>
              <a:t>often; 4</a:t>
            </a:r>
            <a:r>
              <a:rPr lang="hr-HR" sz="2000" b="1" dirty="0"/>
              <a:t> </a:t>
            </a:r>
            <a:r>
              <a:rPr lang="en-US" sz="2000" b="1" dirty="0"/>
              <a:t>=</a:t>
            </a:r>
            <a:r>
              <a:rPr lang="hr-HR" sz="2000" b="1" dirty="0"/>
              <a:t> </a:t>
            </a:r>
            <a:r>
              <a:rPr lang="en-US" sz="2000" b="1" dirty="0"/>
              <a:t>always</a:t>
            </a:r>
            <a:r>
              <a:rPr lang="hr-HR" sz="2000" b="1" dirty="0"/>
              <a:t>). </a:t>
            </a:r>
            <a:r>
              <a:rPr lang="hr-HR" sz="2000" i="1" dirty="0"/>
              <a:t>Odgovori na pitanja odabirom broja: 0 = nikada, 1 = rijetko, 2 = ponekad, 3 = često, 4 = uvijek!</a:t>
            </a:r>
            <a:br>
              <a:rPr lang="hr-HR" sz="2000" b="1" dirty="0"/>
            </a:br>
            <a:br>
              <a:rPr lang="hr-HR" sz="2000" b="1" dirty="0"/>
            </a:br>
            <a:r>
              <a:rPr lang="en-US" sz="2000" b="1" dirty="0"/>
              <a:t>1</a:t>
            </a:r>
            <a:r>
              <a:rPr lang="hr-HR" sz="2000" b="1" dirty="0"/>
              <a:t> </a:t>
            </a:r>
            <a:r>
              <a:rPr lang="en-US" sz="2000" b="1" dirty="0"/>
              <a:t>Do you post something and then go back and forth to check likes and</a:t>
            </a:r>
            <a:r>
              <a:rPr lang="hr-HR" sz="2000" b="1" dirty="0"/>
              <a:t> </a:t>
            </a:r>
            <a:r>
              <a:rPr lang="en-US" sz="2000" b="1" dirty="0"/>
              <a:t>comments?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Kada nešto objaviš na društvenim mrežama koliko često provjeravaš lajkove i komentare?</a:t>
            </a:r>
            <a:br>
              <a:rPr lang="hr-HR" sz="2000" b="1" dirty="0"/>
            </a:br>
            <a:r>
              <a:rPr lang="en-US" sz="2000" b="1" dirty="0"/>
              <a:t>2</a:t>
            </a:r>
            <a:r>
              <a:rPr lang="hr-HR" sz="2000" b="1" dirty="0"/>
              <a:t> </a:t>
            </a:r>
            <a:r>
              <a:rPr lang="en-US" sz="2000" b="1" dirty="0"/>
              <a:t>Do you put off tasks for later?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Odgađaš li svoje obveze za kasnije?</a:t>
            </a:r>
            <a:br>
              <a:rPr lang="hr-HR" sz="2000" b="1" dirty="0"/>
            </a:br>
            <a:r>
              <a:rPr lang="en-US" sz="2000" b="1" dirty="0"/>
              <a:t>3</a:t>
            </a:r>
            <a:r>
              <a:rPr lang="hr-HR" sz="2000" b="1" dirty="0"/>
              <a:t> </a:t>
            </a:r>
            <a:r>
              <a:rPr lang="en-US" sz="2000" b="1" dirty="0"/>
              <a:t>Do you agree to everything people ask you to do?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Pristaneš li na sve što drugi od tebe traže?</a:t>
            </a:r>
            <a:br>
              <a:rPr lang="hr-HR" sz="2000" b="1" dirty="0"/>
            </a:br>
            <a:r>
              <a:rPr lang="en-US" sz="2000" b="1" dirty="0"/>
              <a:t>4</a:t>
            </a:r>
            <a:r>
              <a:rPr lang="hr-HR" sz="2000" b="1" dirty="0"/>
              <a:t> </a:t>
            </a:r>
            <a:r>
              <a:rPr lang="en-US" sz="2000" b="1" dirty="0"/>
              <a:t>Do you hang out with people just to be polite to them?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Družiš li se s nekim ljudima samo iz pristojnosti?</a:t>
            </a:r>
            <a:br>
              <a:rPr lang="hr-HR" sz="2000" i="1" dirty="0"/>
            </a:br>
            <a:r>
              <a:rPr lang="en-US" sz="2000" b="1" dirty="0"/>
              <a:t>5</a:t>
            </a:r>
            <a:r>
              <a:rPr lang="hr-HR" sz="2000" b="1" dirty="0"/>
              <a:t> </a:t>
            </a:r>
            <a:r>
              <a:rPr lang="en-US" sz="2000" b="1" dirty="0"/>
              <a:t>Do you lose things?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Gubiš li stvari?</a:t>
            </a:r>
            <a:br>
              <a:rPr lang="hr-HR" sz="2000" i="1" dirty="0"/>
            </a:br>
            <a:r>
              <a:rPr lang="en-US" sz="2000" b="1" dirty="0"/>
              <a:t>6</a:t>
            </a:r>
            <a:r>
              <a:rPr lang="hr-HR" sz="2000" b="1" dirty="0"/>
              <a:t> </a:t>
            </a:r>
            <a:r>
              <a:rPr lang="en-US" sz="2000" b="1" dirty="0"/>
              <a:t>Do you immediately reply to unimportant messages?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Odgovaraš li odmah na nebitne poruke?</a:t>
            </a:r>
            <a:br>
              <a:rPr lang="hr-HR" sz="2000" b="1" dirty="0"/>
            </a:br>
            <a:r>
              <a:rPr lang="en-US" sz="2000" b="1" dirty="0"/>
              <a:t>7</a:t>
            </a:r>
            <a:r>
              <a:rPr lang="hr-HR" sz="2000" b="1" dirty="0"/>
              <a:t> </a:t>
            </a:r>
            <a:r>
              <a:rPr lang="en-US" sz="2000" b="1" dirty="0"/>
              <a:t>Do you </a:t>
            </a:r>
            <a:r>
              <a:rPr lang="en-US" sz="2000" b="1" dirty="0" err="1"/>
              <a:t>prioritise</a:t>
            </a:r>
            <a:r>
              <a:rPr lang="en-US" sz="2000" b="1" dirty="0"/>
              <a:t> based on your needs and wishes?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Poredaš li prioritete prema svojim potrebama i željama?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 online. </a:t>
            </a:r>
            <a:r>
              <a:rPr lang="hr-HR" sz="2000" i="1" dirty="0"/>
              <a:t>Ovu aktivnost možeš odraditi i online.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http://www.supersurvey.com/Q09RUITYO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What are the time management challenges and the solutions to that challenges? </a:t>
            </a:r>
            <a:r>
              <a:rPr lang="hr-HR" sz="2000" b="1" dirty="0"/>
              <a:t> </a:t>
            </a:r>
            <a:r>
              <a:rPr lang="hr-HR" sz="2000" i="1" dirty="0"/>
              <a:t>Koji su po tebi najveći izazovi organizacije vremena i njihova moguća rješenja?</a:t>
            </a:r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2448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106" y="268662"/>
            <a:ext cx="7284489" cy="6822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Ava. Explain why she is (not)…</a:t>
            </a:r>
            <a:r>
              <a:rPr lang="hr-HR" sz="2000" b="1" dirty="0"/>
              <a:t> </a:t>
            </a:r>
            <a:r>
              <a:rPr lang="en-US" sz="2000" b="1" dirty="0"/>
              <a:t>chaotic</a:t>
            </a:r>
            <a:r>
              <a:rPr lang="hr-HR" sz="2000" b="1" dirty="0"/>
              <a:t>, </a:t>
            </a:r>
            <a:r>
              <a:rPr lang="en-US" sz="2000" b="1" dirty="0"/>
              <a:t>friendly</a:t>
            </a:r>
            <a:r>
              <a:rPr lang="hr-HR" sz="2000" b="1" dirty="0"/>
              <a:t>, </a:t>
            </a:r>
            <a:r>
              <a:rPr lang="en-US" sz="2000" b="1" dirty="0"/>
              <a:t>lazy</a:t>
            </a:r>
            <a:r>
              <a:rPr lang="hr-HR" sz="2000" b="1" dirty="0"/>
              <a:t>, </a:t>
            </a:r>
            <a:r>
              <a:rPr lang="hr-HR" sz="2000" b="1" dirty="0" err="1"/>
              <a:t>irresponsible</a:t>
            </a:r>
            <a:r>
              <a:rPr lang="hr-HR" sz="2000" b="1" dirty="0"/>
              <a:t>, </a:t>
            </a:r>
            <a:r>
              <a:rPr lang="hr-HR" sz="2000" b="1" dirty="0" err="1"/>
              <a:t>neat</a:t>
            </a:r>
            <a:r>
              <a:rPr lang="hr-HR" sz="2000" b="1" dirty="0"/>
              <a:t>. </a:t>
            </a:r>
            <a:r>
              <a:rPr lang="hr-HR" sz="2000" i="1" dirty="0"/>
              <a:t>Poslušaj zvučni zapis, a potom razmisli zašto </a:t>
            </a:r>
            <a:r>
              <a:rPr lang="hr-HR" sz="2000" i="1" dirty="0" err="1"/>
              <a:t>Ava</a:t>
            </a:r>
            <a:r>
              <a:rPr lang="hr-HR" sz="2000" i="1" dirty="0"/>
              <a:t> je ili nije kaotična, prijateljski raspoložena, lijena, neodgovorna, uredna…</a:t>
            </a: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https://www.e-sfera.hr/dodatni-digitalni-sadrzaji/b7437da4-6c10-4813-92ea-53b3186ba1b7/assets/audio/16_unit_5__lesson_1__exercise_3_5.mp3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1805354"/>
            <a:ext cx="4839054" cy="5052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Pick one of the time consuming things in your life and try to think of the solution. </a:t>
            </a:r>
            <a:br>
              <a:rPr lang="hr-HR" sz="2000" b="1" dirty="0"/>
            </a:br>
            <a:r>
              <a:rPr lang="hr-HR" sz="2000" i="1" dirty="0"/>
              <a:t>Odaberi</a:t>
            </a:r>
            <a:r>
              <a:rPr lang="hr-HR" sz="2000" b="1" dirty="0"/>
              <a:t> </a:t>
            </a:r>
            <a:r>
              <a:rPr lang="hr-HR" sz="2000" i="1" dirty="0"/>
              <a:t>jednu stvar koja ti oduzima najviše vremena tijekom dana te u svojoj bilježnici nabroji načine na koje joj se nastojiš othrvati.</a:t>
            </a:r>
          </a:p>
          <a:p>
            <a:pPr marL="0" indent="0">
              <a:buNone/>
            </a:pPr>
            <a:r>
              <a:rPr lang="en-US" sz="2000" b="1" dirty="0"/>
              <a:t>Do you have people in your life who are chaotic, friendly, lazy, irresponsible, neat?</a:t>
            </a:r>
            <a:br>
              <a:rPr lang="hr-HR" sz="2000" b="1" dirty="0"/>
            </a:br>
            <a:r>
              <a:rPr lang="hr-HR" sz="2000" i="1" dirty="0"/>
              <a:t>Imaš li u svom životu ljude koji su kaotični, prijateljski raspoloženi, lijeni, neodgovorni, uredni?</a:t>
            </a:r>
            <a:endParaRPr lang="en-US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" y="0"/>
            <a:ext cx="4838873" cy="68712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0659" y="1621693"/>
            <a:ext cx="6363453" cy="18073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7_Time_management_SB_p_77_ex_03">
            <a:hlinkClick r:id="" action="ppaction://media"/>
            <a:extLst>
              <a:ext uri="{FF2B5EF4-FFF2-40B4-BE49-F238E27FC236}">
                <a16:creationId xmlns:a16="http://schemas.microsoft.com/office/drawing/2014/main" id="{2E852DC1-873B-4FAB-B71B-3EC9CF0916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40461" y="2475924"/>
            <a:ext cx="609600" cy="6096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0847B6B-5792-41D6-8F89-FC74B59722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843" y="4623828"/>
            <a:ext cx="6609664" cy="2117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2274410-8D0F-461A-8DB4-7B62AD6F507F}"/>
              </a:ext>
            </a:extLst>
          </p:cNvPr>
          <p:cNvSpPr txBox="1">
            <a:spLocks/>
          </p:cNvSpPr>
          <p:nvPr/>
        </p:nvSpPr>
        <p:spPr>
          <a:xfrm>
            <a:off x="7008247" y="5285729"/>
            <a:ext cx="4928608" cy="6120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more </a:t>
            </a:r>
            <a:r>
              <a:rPr lang="hr-HR" sz="2000" b="1" dirty="0" err="1"/>
              <a:t>important</a:t>
            </a:r>
            <a:r>
              <a:rPr lang="hr-HR" sz="2000" b="1" dirty="0"/>
              <a:t> to </a:t>
            </a:r>
            <a:r>
              <a:rPr lang="hr-HR" sz="2000" b="1" dirty="0" err="1"/>
              <a:t>you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 </a:t>
            </a:r>
            <a:r>
              <a:rPr lang="hr-HR" sz="2000" i="1" dirty="0"/>
              <a:t>Postavi svoje prioritete birajući između dviju alternativa.</a:t>
            </a:r>
          </a:p>
        </p:txBody>
      </p:sp>
    </p:spTree>
    <p:extLst>
      <p:ext uri="{BB962C8B-B14F-4D97-AF65-F5344CB8AC3E}">
        <p14:creationId xmlns:p14="http://schemas.microsoft.com/office/powerpoint/2010/main" val="25108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5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1677F32F6E744795F91BACD7D6EFA7" ma:contentTypeVersion="29" ma:contentTypeDescription="Create a new document." ma:contentTypeScope="" ma:versionID="1e3c94d62d7300d015a02f4ff39f819e">
  <xsd:schema xmlns:xsd="http://www.w3.org/2001/XMLSchema" xmlns:xs="http://www.w3.org/2001/XMLSchema" xmlns:p="http://schemas.microsoft.com/office/2006/metadata/properties" xmlns:ns3="c01e1758-d376-4e70-b293-7fb3390be62d" xmlns:ns4="8de3e7cc-3d77-4eb6-b3fd-0fe28aadbc09" targetNamespace="http://schemas.microsoft.com/office/2006/metadata/properties" ma:root="true" ma:fieldsID="4dcc0bc0f45722a56dea5123cd1d3ac0" ns3:_="" ns4:_="">
    <xsd:import namespace="c01e1758-d376-4e70-b293-7fb3390be62d"/>
    <xsd:import namespace="8de3e7cc-3d77-4eb6-b3fd-0fe28aadbc09"/>
    <xsd:element name="properties">
      <xsd:complexType>
        <xsd:sequence>
          <xsd:element name="documentManagement">
            <xsd:complexType>
              <xsd:all>
                <xsd:element ref="ns3:NotebookType" minOccurs="0"/>
                <xsd:element ref="ns3:FolderType" minOccurs="0"/>
                <xsd:element ref="ns3:Owner" minOccurs="0"/>
                <xsd:element ref="ns3:DefaultSectionNames" minOccurs="0"/>
                <xsd:element ref="ns3:Templates" minOccurs="0"/>
                <xsd:element ref="ns3:CultureName" minOccurs="0"/>
                <xsd:element ref="ns3:AppVersion" minOccurs="0"/>
                <xsd:element ref="ns3:Teachers" minOccurs="0"/>
                <xsd:element ref="ns3:Students" minOccurs="0"/>
                <xsd:element ref="ns3:Student_Groups" minOccurs="0"/>
                <xsd:element ref="ns3:Invited_Teachers" minOccurs="0"/>
                <xsd:element ref="ns3:Invited_Students" minOccurs="0"/>
                <xsd:element ref="ns3:Self_Registration_Enabled" minOccurs="0"/>
                <xsd:element ref="ns3:Has_Teacher_Only_SectionGroup" minOccurs="0"/>
                <xsd:element ref="ns3:Is_Collaboration_Space_Locked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1e1758-d376-4e70-b293-7fb3390be62d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Owner" ma:index="1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1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2" nillable="true" ma:displayName="Templates" ma:internalName="Templates">
      <xsd:simpleType>
        <xsd:restriction base="dms:Note">
          <xsd:maxLength value="255"/>
        </xsd:restriction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chers" ma:index="15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6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7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18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19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0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1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2" nillable="true" ma:displayName="Is Collaboration Space Locked" ma:internalName="Is_Collaboration_Space_Locked">
      <xsd:simpleType>
        <xsd:restriction base="dms:Boolean"/>
      </xsd:simpleType>
    </xsd:element>
    <xsd:element name="MediaServiceMetadata" ma:index="2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2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9" nillable="true" ma:displayName="Tags" ma:internalName="MediaServiceAutoTags" ma:readOnly="true">
      <xsd:simpleType>
        <xsd:restriction base="dms:Text"/>
      </xsd:simpleType>
    </xsd:element>
    <xsd:element name="MediaServiceOCR" ma:index="3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1" nillable="true" ma:displayName="Location" ma:internalName="MediaServiceLocation" ma:readOnly="true">
      <xsd:simpleType>
        <xsd:restriction base="dms:Text"/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3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e3e7cc-3d77-4eb6-b3fd-0fe28aadbc09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udent_Groups xmlns="c01e1758-d376-4e70-b293-7fb3390be62d">
      <UserInfo>
        <DisplayName/>
        <AccountId xsi:nil="true"/>
        <AccountType/>
      </UserInfo>
    </Student_Groups>
    <Self_Registration_Enabled xmlns="c01e1758-d376-4e70-b293-7fb3390be62d" xsi:nil="true"/>
    <CultureName xmlns="c01e1758-d376-4e70-b293-7fb3390be62d" xsi:nil="true"/>
    <Has_Teacher_Only_SectionGroup xmlns="c01e1758-d376-4e70-b293-7fb3390be62d" xsi:nil="true"/>
    <Is_Collaboration_Space_Locked xmlns="c01e1758-d376-4e70-b293-7fb3390be62d" xsi:nil="true"/>
    <Invited_Teachers xmlns="c01e1758-d376-4e70-b293-7fb3390be62d" xsi:nil="true"/>
    <Invited_Students xmlns="c01e1758-d376-4e70-b293-7fb3390be62d" xsi:nil="true"/>
    <FolderType xmlns="c01e1758-d376-4e70-b293-7fb3390be62d" xsi:nil="true"/>
    <Owner xmlns="c01e1758-d376-4e70-b293-7fb3390be62d">
      <UserInfo>
        <DisplayName/>
        <AccountId xsi:nil="true"/>
        <AccountType/>
      </UserInfo>
    </Owner>
    <Teachers xmlns="c01e1758-d376-4e70-b293-7fb3390be62d">
      <UserInfo>
        <DisplayName/>
        <AccountId xsi:nil="true"/>
        <AccountType/>
      </UserInfo>
    </Teachers>
    <DefaultSectionNames xmlns="c01e1758-d376-4e70-b293-7fb3390be62d" xsi:nil="true"/>
    <AppVersion xmlns="c01e1758-d376-4e70-b293-7fb3390be62d" xsi:nil="true"/>
    <NotebookType xmlns="c01e1758-d376-4e70-b293-7fb3390be62d" xsi:nil="true"/>
    <Students xmlns="c01e1758-d376-4e70-b293-7fb3390be62d">
      <UserInfo>
        <DisplayName/>
        <AccountId xsi:nil="true"/>
        <AccountType/>
      </UserInfo>
    </Students>
    <Templates xmlns="c01e1758-d376-4e70-b293-7fb3390be62d" xsi:nil="true"/>
  </documentManagement>
</p:properties>
</file>

<file path=customXml/itemProps1.xml><?xml version="1.0" encoding="utf-8"?>
<ds:datastoreItem xmlns:ds="http://schemas.openxmlformats.org/officeDocument/2006/customXml" ds:itemID="{B5E77FD8-A4C3-4DC6-90E9-2BF6D2AEA4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1e1758-d376-4e70-b293-7fb3390be62d"/>
    <ds:schemaRef ds:uri="8de3e7cc-3d77-4eb6-b3fd-0fe28aadbc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07259A-4EB8-4BCB-A463-07F0E1D936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6C45C7-AC0C-4723-A7A8-DC971E2D70B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c01e1758-d376-4e70-b293-7fb3390be62d"/>
    <ds:schemaRef ds:uri="http://purl.org/dc/dcmitype/"/>
    <ds:schemaRef ds:uri="8de3e7cc-3d77-4eb6-b3fd-0fe28aadbc09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3629</TotalTime>
  <Words>1356</Words>
  <Application>Microsoft Office PowerPoint</Application>
  <PresentationFormat>Široki zaslon</PresentationFormat>
  <Paragraphs>79</Paragraphs>
  <Slides>14</Slides>
  <Notes>1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5;  Tick tock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292</cp:revision>
  <dcterms:created xsi:type="dcterms:W3CDTF">2020-09-12T11:20:19Z</dcterms:created>
  <dcterms:modified xsi:type="dcterms:W3CDTF">2022-01-10T10:14:45Z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0x0101006D1677F32F6E744795F91BACD7D6EFA7</vt:lpwstr>
  </property>
</Properties>
</file>